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0485" autoAdjust="0"/>
  </p:normalViewPr>
  <p:slideViewPr>
    <p:cSldViewPr snapToGrid="0">
      <p:cViewPr varScale="1">
        <p:scale>
          <a:sx n="67" d="100"/>
          <a:sy n="67" d="100"/>
        </p:scale>
        <p:origin x="7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1ADCE4-3BFB-4DE4-B9D5-A933EFDADB10}" type="datetimeFigureOut">
              <a:rPr lang="en-US" smtClean="0"/>
              <a:t>7/6/2021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9B3C5-903A-45F8-B672-B62DC91BB199}" type="slidenum">
              <a:rPr lang="en-US" smtClean="0"/>
              <a:t>‹#›</a:t>
            </a:fld>
            <a:endParaRPr lang="en-US"/>
          </a:p>
        </p:txBody>
      </p:sp>
    </p:spTree>
    <p:extLst>
      <p:ext uri="{BB962C8B-B14F-4D97-AF65-F5344CB8AC3E}">
        <p14:creationId xmlns:p14="http://schemas.microsoft.com/office/powerpoint/2010/main" val="3014657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Leadership Assessment is a useful technique for identifying potential leaders and determining ways to improve present staff leadership. Nursing, in particular, has a number of methods that can be used to assess leadership ability. Leadership skills help a company to develop a faculty that can keep up with the rapid pace of new knowledge and adapt to present and future healthcare system difficulties.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2</a:t>
            </a:fld>
            <a:endParaRPr lang="en-US"/>
          </a:p>
        </p:txBody>
      </p:sp>
    </p:spTree>
    <p:extLst>
      <p:ext uri="{BB962C8B-B14F-4D97-AF65-F5344CB8AC3E}">
        <p14:creationId xmlns:p14="http://schemas.microsoft.com/office/powerpoint/2010/main" val="1283192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360-degree review is one technique to evaluate a leader's effectiveness in general.  A 360-degree evaluation can reveal coworkers' perceptions of the evaluates leadership abilities as a nurse. Any individual who frequently collaborates with the nursing leader can participate to the 360-degree evaluation of the leader. When this form of examination is used, it is most effective. Evaluators should use professional language and avoid making broad generalizations. If possible, be as descriptive as possible with your feedback and offer examples. Professionalism is required because feedback is typically read by the evaluatees and their immediate managers.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Six evidence-based principles that critical care nurses should establish within their practice are documented in Standards for Establishing Healthy Work Environments. Skilled communication, sincere collaboration, effective decision-making, adequate staffing, meaningful recognition, and genuine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leadership are among them. It contains the most up-to-date information on the link between unhealthy work environments and medical errors. To assess their effectiveness and discover leadership gaps, nurse leaders should consider the important factors for each of the six standards.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Nurse Manager Inventory Tool is a self-assessment tool for nurse managers who can reflect on the numerous issues and rank their competence level on a 5-point scale ranging from Novice (1) to Expert (5). Nurse managers should invite their supervisors to complete this tool as well, because analyzing both sets of data together help reveal the highest-priority subscales that need to be developed further. Create a developmental plan based on the results to determine the best way to achieve expert skill levels on the specified items. Identify goals and approaches to achieve them when making this strategy.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Nursing requires a transformational leader. A transformational leader fosters experimentation and is forgiving of mistakes. Transformational leaders in healthcare are most effective when the system requires greater adjustments or general improvements that may be directed, promoted, and overseen by a leading force.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3</a:t>
            </a:fld>
            <a:endParaRPr lang="en-US"/>
          </a:p>
        </p:txBody>
      </p:sp>
    </p:spTree>
    <p:extLst>
      <p:ext uri="{BB962C8B-B14F-4D97-AF65-F5344CB8AC3E}">
        <p14:creationId xmlns:p14="http://schemas.microsoft.com/office/powerpoint/2010/main" val="3041720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Emotional intelligence is defined as the ability to identify and affect the emotions of those around you, as well as to understand and regulate your own emotions. Emotional intelligence has become one of the most important traits of successful leaders. Transformational leadership on the other hand, is a management style that encourages, inspires, and motivates people to innovate and generate change in order to help the organization grow and influence its future success. As a result, use of emotional intelligence by leaders of medical surgical unit ensures smoothness in leadership activities.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4</a:t>
            </a:fld>
            <a:endParaRPr lang="en-US"/>
          </a:p>
        </p:txBody>
      </p:sp>
    </p:spTree>
    <p:extLst>
      <p:ext uri="{BB962C8B-B14F-4D97-AF65-F5344CB8AC3E}">
        <p14:creationId xmlns:p14="http://schemas.microsoft.com/office/powerpoint/2010/main" val="3481176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promotion of a consistent vision, mission, and set of values to the members is the foundation of transformative leadership. They have such a clear vision that they know exactly what they want from every engagement. New staffs and existing staffs of medical surgical unit are guided by transformational leaders who inspire, motivate, and provide them with a sense of meaning and challenge. They labor with zeal and optimism to promote a sense of cooperation and dedication.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Transformational leaders in the medical surgical unit inspire new ideas regarding staffing and any other relevant ideas from their followers through intellectual stimulation. Through their actions, such leaders gain the trust and respect of their followers. They usually prioritize the needs of their followers over their own, sacrificing personal wealth in the process, and exhibiting high ethical standards. The use of power by such leaders is intended to persuade them to work toward the unit's common goals.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Leaders who choose Individualized Consideration operate as mentors to their staffs, rewarding them for their ingenuity and inventiveness. Different treatment is given to staffs based on their abilities and expertise. They have the authority to make decisions and are always given the assistance they need to put those decisions into action.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Staff members in the medical surgical unit adhere to the idealized influence belief that a leader can only influence employees if he practices what he preaches. Leaders serve as role models for others who want to follow in their footsteps. Through their actions, such leaders gain the trust and respect of their department members.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The purpose of staffing quality is to align human and job characteristics in such a way that targeted HR outcomes are achieved. Because HR outcomes are influenced by external factors, the matching process can only deliver so much in terms of influences on HR outcomes</a:t>
            </a:r>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5</a:t>
            </a:fld>
            <a:endParaRPr lang="en-US"/>
          </a:p>
        </p:txBody>
      </p:sp>
    </p:spTree>
    <p:extLst>
      <p:ext uri="{BB962C8B-B14F-4D97-AF65-F5344CB8AC3E}">
        <p14:creationId xmlns:p14="http://schemas.microsoft.com/office/powerpoint/2010/main" val="245133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There's no denying that collaborating is the most effective way to care for your patients. In the medical surgical unit, transformational leadership has had a significant impact on staff collaboration. First, it has had an impact on good communication, which is critical when dealing with a group of nurses. When a nurse hands off a patient to another at the end of a shift, it's vital that every detail is given accurately. Second, it has had an impact on nurse flexibility, which helps them to be flexible and give and take as needed. Third, it has allowed all members of the nursing team to understand and follow the plan for various situations. Lastly, the nursing team's credibility has been ensured, thanks to transformative leadership.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6</a:t>
            </a:fld>
            <a:endParaRPr lang="en-US"/>
          </a:p>
        </p:txBody>
      </p:sp>
    </p:spTree>
    <p:extLst>
      <p:ext uri="{BB962C8B-B14F-4D97-AF65-F5344CB8AC3E}">
        <p14:creationId xmlns:p14="http://schemas.microsoft.com/office/powerpoint/2010/main" val="123032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determining which duties are appropriate to assign to nurses is important when delegating responsibilities to nurses. Within the nursing process, registered nurses are often in charge of assessment, planning, and evaluation. According to the norms and procedures of the organization, tasks can only be allocated to registered nurses. Second, it is important to think about the ideal situations for delegation. Unlicensed assistive employees, for example, may be able to feed patients who require aid with activities of daily living. Delegating feeding to unlicensed assistance employees may not be safe if a patient has a significant risk of aspiration and a sophisticated specialty diet. Third, given the conditions, delegation is given to the appropriate individual, who is a registered nurse and has a greater understanding of the job description. Fourth, all delegated tasks must be supervised by a registered nurse, according to nurse practice acts. Finally, the delegator must provide the delegate with clear instructions and communication. Performance expectations must be communicated clearly and directly by all delegators.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they assign responsibilities, transformational leaders focus on employee competencies, creating goals, detecting potential challenges, and making accessible the required resources.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7</a:t>
            </a:fld>
            <a:endParaRPr lang="en-US"/>
          </a:p>
        </p:txBody>
      </p:sp>
    </p:spTree>
    <p:extLst>
      <p:ext uri="{BB962C8B-B14F-4D97-AF65-F5344CB8AC3E}">
        <p14:creationId xmlns:p14="http://schemas.microsoft.com/office/powerpoint/2010/main" val="907000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1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According to Workforce, one of the most essential criteria for measuring an employee's performance is the overall quality of work. Transformative leaders consider both the big picture and the minute details when assessing the quality of their work. Second, Quantitative factors such as goals and target achievement are used by transformative leaders to evaluate employee performance. While much of a performance evaluation is qualitative and subjective, the goal-setting and success section is objective and quantifiable. Third, because it considers employee production over a set period of time, the degree of productivity employee assessment criterion is critical. Lastly, one of the top five employee evaluation performance criteria for transformative leaders is initiative. Employees that take initiative can see what needs to be done and finish tasks without having to wait for a nudge from their boss.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8</a:t>
            </a:fld>
            <a:endParaRPr lang="en-US"/>
          </a:p>
        </p:txBody>
      </p:sp>
    </p:spTree>
    <p:extLst>
      <p:ext uri="{BB962C8B-B14F-4D97-AF65-F5344CB8AC3E}">
        <p14:creationId xmlns:p14="http://schemas.microsoft.com/office/powerpoint/2010/main" val="1135144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hospitals and health systems attempt to improve patient care, a focus on adopting qualities of a highly dependable organization is becoming increasingly important. Leadership abilities are encouraged throughout the organization in truly highly reliable businesses. Additionally, Nursing leaders' leadership competence is critical in deciding how patients will ultimately be influenced because of the enormous impact they have on their direct units and teams.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9A9B3C5-903A-45F8-B672-B62DC91BB199}" type="slidenum">
              <a:rPr lang="en-US" smtClean="0"/>
              <a:t>9</a:t>
            </a:fld>
            <a:endParaRPr lang="en-US"/>
          </a:p>
        </p:txBody>
      </p:sp>
    </p:spTree>
    <p:extLst>
      <p:ext uri="{BB962C8B-B14F-4D97-AF65-F5344CB8AC3E}">
        <p14:creationId xmlns:p14="http://schemas.microsoft.com/office/powerpoint/2010/main" val="3611180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F8EBD3-1B21-4054-AF9B-D13DBC41C9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E6351C20-6448-4068-A102-C650788622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EBDB8540-7B6C-4A73-9D9B-468656BD42C9}"/>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5" name="Footer Placeholder 4">
            <a:extLst>
              <a:ext uri="{FF2B5EF4-FFF2-40B4-BE49-F238E27FC236}">
                <a16:creationId xmlns:a16="http://schemas.microsoft.com/office/drawing/2014/main" xmlns="" id="{BD4E64CA-4369-40B2-B801-8129EE1A6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58C0F3A-1C4B-49AF-B1D3-751095923FA2}"/>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423007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A9D1BF-8575-4432-9C69-3077993DD37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6CE6639-18B1-4362-8F8F-B3E973E766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EA2583C-0920-45DC-AB07-6EFAAD84AAFB}"/>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5" name="Footer Placeholder 4">
            <a:extLst>
              <a:ext uri="{FF2B5EF4-FFF2-40B4-BE49-F238E27FC236}">
                <a16:creationId xmlns:a16="http://schemas.microsoft.com/office/drawing/2014/main" xmlns="" id="{3DC22DF2-85DD-472A-AAD8-B7BA2BC28F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9761DCA-A310-418C-A5A6-FBBB8227E508}"/>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88533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C2985B9-15F2-447D-9532-6453472CFE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4F8099F-5D8E-49BA-9875-D8E0CE2D5E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EAAFEFD-10FB-4567-BEF8-321C22223767}"/>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5" name="Footer Placeholder 4">
            <a:extLst>
              <a:ext uri="{FF2B5EF4-FFF2-40B4-BE49-F238E27FC236}">
                <a16:creationId xmlns:a16="http://schemas.microsoft.com/office/drawing/2014/main" xmlns="" id="{FA791B1E-7C19-455E-BB05-02DCD0673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053CD48-A572-42B9-AD09-1F002D8BA308}"/>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28303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06D446-1F93-432A-9454-5635D246C7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FA053267-3B82-4768-B504-5A2A300BA1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4B22AE4-6631-49F1-973E-3F7BCF7A5C7E}"/>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5" name="Footer Placeholder 4">
            <a:extLst>
              <a:ext uri="{FF2B5EF4-FFF2-40B4-BE49-F238E27FC236}">
                <a16:creationId xmlns:a16="http://schemas.microsoft.com/office/drawing/2014/main" xmlns="" id="{AB9DCF28-36CD-4E15-B5E9-8E5CCAEC7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F41553B-FE41-4EED-A6F8-609F2816E45C}"/>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164360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E577B2-FC9E-41A8-852E-7A472C441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D8E8D096-A4F3-4129-807A-6B083B2C71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D53B20F3-1584-495D-BF50-9BDD8C25D580}"/>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5" name="Footer Placeholder 4">
            <a:extLst>
              <a:ext uri="{FF2B5EF4-FFF2-40B4-BE49-F238E27FC236}">
                <a16:creationId xmlns:a16="http://schemas.microsoft.com/office/drawing/2014/main" xmlns="" id="{ACABE748-6600-4318-964A-D1B97A723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88C9BEC-2E96-4754-B375-3B318C24EBE4}"/>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58695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063F11-7793-4AD6-9BE2-1D50F8C2A3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33CC696-048F-4B55-9734-7AAB506C1F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DB4EA0C4-DB63-404C-AEA1-7374DC9099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F192738-30A5-4C5C-8E01-AA828F58B711}"/>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6" name="Footer Placeholder 5">
            <a:extLst>
              <a:ext uri="{FF2B5EF4-FFF2-40B4-BE49-F238E27FC236}">
                <a16:creationId xmlns:a16="http://schemas.microsoft.com/office/drawing/2014/main" xmlns="" id="{EBD00E9E-A7F6-42B6-944B-B52556CF16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875DF65-3F3C-4377-B7A1-B8252F1272AC}"/>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3527760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E5D716-AFEC-4400-AEF7-0FC359857F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D02AE78A-07CD-4610-82BC-B4396171BD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DBDADCC-E7DF-4122-8B7C-E86AE46B07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E642BC0-90F5-4845-A3BD-F3C4D52796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D82DF12-15CD-42AA-8D5E-E3867AAE6C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79ADC105-0CFC-4BFD-B634-5D2C33495323}"/>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8" name="Footer Placeholder 7">
            <a:extLst>
              <a:ext uri="{FF2B5EF4-FFF2-40B4-BE49-F238E27FC236}">
                <a16:creationId xmlns:a16="http://schemas.microsoft.com/office/drawing/2014/main" xmlns="" id="{5C89B1FA-FC39-4429-9F63-43FBE3F88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C5A6A263-0656-4212-A3F6-7A7048CC098C}"/>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4250792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4E2D42-34C9-47CD-B515-9413D91161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BF573FEA-06DC-43D9-8C2B-569657729553}"/>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4" name="Footer Placeholder 3">
            <a:extLst>
              <a:ext uri="{FF2B5EF4-FFF2-40B4-BE49-F238E27FC236}">
                <a16:creationId xmlns:a16="http://schemas.microsoft.com/office/drawing/2014/main" xmlns="" id="{35E4715A-0881-4BB3-B9F7-5F43E6A92D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65162CD-8A7B-4232-9EF1-52A5921CDFC9}"/>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07340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681D380-691B-44AC-BAE1-8650C64A8723}"/>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3" name="Footer Placeholder 2">
            <a:extLst>
              <a:ext uri="{FF2B5EF4-FFF2-40B4-BE49-F238E27FC236}">
                <a16:creationId xmlns:a16="http://schemas.microsoft.com/office/drawing/2014/main" xmlns="" id="{D70ED722-08B1-46AB-B3F0-912EC3EB9F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90E7D32-1E34-4FEF-BB2E-819811C8E457}"/>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1264525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D1C4EF-B655-4795-BA81-4F2C745183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C89621C-AB3F-47EA-A980-7244940E10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9B4B0D5-193D-4CFC-A5E5-9990065C4D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EDFDB2D-B2E8-4E78-863B-F03C11611FF1}"/>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6" name="Footer Placeholder 5">
            <a:extLst>
              <a:ext uri="{FF2B5EF4-FFF2-40B4-BE49-F238E27FC236}">
                <a16:creationId xmlns:a16="http://schemas.microsoft.com/office/drawing/2014/main" xmlns="" id="{AD9F8BC9-D5F6-435A-82B3-E70EE9E25B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6C2EEF1-F4BD-4ABC-A14E-2C5B443798D5}"/>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244521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E20559-766D-4B1B-A75F-7343601DF4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09C4784E-8D9B-42CF-A4E5-653068BB32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6243A576-FCC3-41FE-B9D7-8DEF2A80D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E11A45C-1EC3-47E4-BD09-B19A273DC428}"/>
              </a:ext>
            </a:extLst>
          </p:cNvPr>
          <p:cNvSpPr>
            <a:spLocks noGrp="1"/>
          </p:cNvSpPr>
          <p:nvPr>
            <p:ph type="dt" sz="half" idx="10"/>
          </p:nvPr>
        </p:nvSpPr>
        <p:spPr/>
        <p:txBody>
          <a:bodyPr/>
          <a:lstStyle/>
          <a:p>
            <a:fld id="{C8E0D466-62FB-4FF5-9680-B527BD76B62E}" type="datetimeFigureOut">
              <a:rPr lang="en-US" smtClean="0"/>
              <a:t>7/6/2021</a:t>
            </a:fld>
            <a:endParaRPr lang="en-US"/>
          </a:p>
        </p:txBody>
      </p:sp>
      <p:sp>
        <p:nvSpPr>
          <p:cNvPr id="6" name="Footer Placeholder 5">
            <a:extLst>
              <a:ext uri="{FF2B5EF4-FFF2-40B4-BE49-F238E27FC236}">
                <a16:creationId xmlns:a16="http://schemas.microsoft.com/office/drawing/2014/main" xmlns="" id="{B6A74D71-762B-473C-AB29-625CB5CD25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1B9458E-631C-4965-B956-65D4BF99F89A}"/>
              </a:ext>
            </a:extLst>
          </p:cNvPr>
          <p:cNvSpPr>
            <a:spLocks noGrp="1"/>
          </p:cNvSpPr>
          <p:nvPr>
            <p:ph type="sldNum" sz="quarter" idx="12"/>
          </p:nvPr>
        </p:nvSpPr>
        <p:spPr/>
        <p:txBody>
          <a:bodyPr/>
          <a:lstStyle/>
          <a:p>
            <a:fld id="{806AE24A-5605-466F-A470-9AAD59A5A838}" type="slidenum">
              <a:rPr lang="en-US" smtClean="0"/>
              <a:t>‹#›</a:t>
            </a:fld>
            <a:endParaRPr lang="en-US"/>
          </a:p>
        </p:txBody>
      </p:sp>
    </p:spTree>
    <p:extLst>
      <p:ext uri="{BB962C8B-B14F-4D97-AF65-F5344CB8AC3E}">
        <p14:creationId xmlns:p14="http://schemas.microsoft.com/office/powerpoint/2010/main" val="758340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F7A5D56-A822-4DC1-B398-437A6F3D92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2E0C893-699E-44C2-A66D-6655277A5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6C3B983-1ABE-45B6-8B53-1D44225F35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0D466-62FB-4FF5-9680-B527BD76B62E}" type="datetimeFigureOut">
              <a:rPr lang="en-US" smtClean="0"/>
              <a:t>7/6/2021</a:t>
            </a:fld>
            <a:endParaRPr lang="en-US"/>
          </a:p>
        </p:txBody>
      </p:sp>
      <p:sp>
        <p:nvSpPr>
          <p:cNvPr id="5" name="Footer Placeholder 4">
            <a:extLst>
              <a:ext uri="{FF2B5EF4-FFF2-40B4-BE49-F238E27FC236}">
                <a16:creationId xmlns:a16="http://schemas.microsoft.com/office/drawing/2014/main" xmlns="" id="{7554BB4C-2C1F-4A83-903E-3A4F2FE96B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DE9EF5F-52DE-446F-A912-377C4EDC90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AE24A-5605-466F-A470-9AAD59A5A838}" type="slidenum">
              <a:rPr lang="en-US" smtClean="0"/>
              <a:t>‹#›</a:t>
            </a:fld>
            <a:endParaRPr lang="en-US"/>
          </a:p>
        </p:txBody>
      </p:sp>
    </p:spTree>
    <p:extLst>
      <p:ext uri="{BB962C8B-B14F-4D97-AF65-F5344CB8AC3E}">
        <p14:creationId xmlns:p14="http://schemas.microsoft.com/office/powerpoint/2010/main" val="779902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11.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1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1040EAA-EA77-49EA-9366-DF4A1EB446AE}"/>
              </a:ext>
            </a:extLst>
          </p:cNvPr>
          <p:cNvSpPr txBox="1"/>
          <p:nvPr/>
        </p:nvSpPr>
        <p:spPr>
          <a:xfrm>
            <a:off x="523438" y="1966466"/>
            <a:ext cx="11413672" cy="3408112"/>
          </a:xfrm>
          <a:prstGeom prst="rect">
            <a:avLst/>
          </a:prstGeom>
          <a:noFill/>
        </p:spPr>
        <p:txBody>
          <a:bodyPr wrap="square" rtlCol="0">
            <a:spAutoFit/>
          </a:bodyPr>
          <a:lstStyle/>
          <a:p>
            <a:pPr algn="ctr">
              <a:lnSpc>
                <a:spcPct val="200000"/>
              </a:lnSpc>
            </a:pPr>
            <a:r>
              <a:rPr lang="en-US" sz="2800" dirty="0">
                <a:latin typeface="Times New Roman" panose="02020603050405020304" pitchFamily="18" charset="0"/>
                <a:cs typeface="Times New Roman" panose="02020603050405020304" pitchFamily="18" charset="0"/>
              </a:rPr>
              <a:t>Nursing Leadership and Management</a:t>
            </a:r>
          </a:p>
          <a:p>
            <a:pPr algn="ctr">
              <a:lnSpc>
                <a:spcPct val="200000"/>
              </a:lnSpc>
            </a:pPr>
            <a:r>
              <a:rPr lang="en-US" sz="2800" dirty="0">
                <a:latin typeface="Times New Roman" panose="02020603050405020304" pitchFamily="18" charset="0"/>
                <a:cs typeface="Times New Roman" panose="02020603050405020304" pitchFamily="18" charset="0"/>
              </a:rPr>
              <a:t>Name</a:t>
            </a:r>
          </a:p>
          <a:p>
            <a:pPr algn="ctr">
              <a:lnSpc>
                <a:spcPct val="200000"/>
              </a:lnSpc>
            </a:pPr>
            <a:r>
              <a:rPr lang="en-US" sz="2800" dirty="0">
                <a:latin typeface="Times New Roman" panose="02020603050405020304" pitchFamily="18" charset="0"/>
                <a:cs typeface="Times New Roman" panose="02020603050405020304" pitchFamily="18" charset="0"/>
              </a:rPr>
              <a:t>Institution</a:t>
            </a:r>
          </a:p>
          <a:p>
            <a:pPr algn="ctr">
              <a:lnSpc>
                <a:spcPct val="200000"/>
              </a:lnSpc>
            </a:pPr>
            <a:r>
              <a:rPr lang="en-US" sz="2800" dirty="0">
                <a:latin typeface="Times New Roman" panose="02020603050405020304" pitchFamily="18" charset="0"/>
                <a:cs typeface="Times New Roman" panose="02020603050405020304" pitchFamily="18" charset="0"/>
              </a:rPr>
              <a:t>Date</a:t>
            </a:r>
          </a:p>
        </p:txBody>
      </p:sp>
      <p:pic>
        <p:nvPicPr>
          <p:cNvPr id="4" name="Picture 3">
            <a:extLst>
              <a:ext uri="{FF2B5EF4-FFF2-40B4-BE49-F238E27FC236}">
                <a16:creationId xmlns:a16="http://schemas.microsoft.com/office/drawing/2014/main" xmlns="" id="{CE462C89-0FE9-4DD3-A406-7DFC8327A2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5" name="Picture 4">
            <a:extLst>
              <a:ext uri="{FF2B5EF4-FFF2-40B4-BE49-F238E27FC236}">
                <a16:creationId xmlns:a16="http://schemas.microsoft.com/office/drawing/2014/main" xmlns="" id="{DE10EB49-5FC8-447A-9A68-2BABD33E9D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7" name="Picture 6">
            <a:extLst>
              <a:ext uri="{FF2B5EF4-FFF2-40B4-BE49-F238E27FC236}">
                <a16:creationId xmlns:a16="http://schemas.microsoft.com/office/drawing/2014/main" xmlns="" id="{D599AE7D-B584-42C9-B910-9CCE50E76D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9" name="Picture 8">
            <a:extLst>
              <a:ext uri="{FF2B5EF4-FFF2-40B4-BE49-F238E27FC236}">
                <a16:creationId xmlns:a16="http://schemas.microsoft.com/office/drawing/2014/main" xmlns="" id="{04FE5229-AB90-437E-AAA8-56EE61E0A75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spTree>
    <p:extLst>
      <p:ext uri="{BB962C8B-B14F-4D97-AF65-F5344CB8AC3E}">
        <p14:creationId xmlns:p14="http://schemas.microsoft.com/office/powerpoint/2010/main" val="3399686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253B619-6BEC-43F4-85F9-CC302ED4E59C}"/>
              </a:ext>
            </a:extLst>
          </p:cNvPr>
          <p:cNvSpPr txBox="1"/>
          <p:nvPr/>
        </p:nvSpPr>
        <p:spPr>
          <a:xfrm>
            <a:off x="2592161" y="265387"/>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xmlns="" id="{3D368C96-553D-446D-824F-E7E01547EAA2}"/>
              </a:ext>
            </a:extLst>
          </p:cNvPr>
          <p:cNvSpPr txBox="1"/>
          <p:nvPr/>
        </p:nvSpPr>
        <p:spPr>
          <a:xfrm>
            <a:off x="636814" y="1271733"/>
            <a:ext cx="11266715" cy="3671070"/>
          </a:xfrm>
          <a:prstGeom prst="rect">
            <a:avLst/>
          </a:prstGeom>
          <a:noFill/>
        </p:spPr>
        <p:txBody>
          <a:bodyPr wrap="square">
            <a:spAutoFit/>
          </a:bodyPr>
          <a:lstStyle/>
          <a:p>
            <a:pPr marL="457200" marR="0" indent="-457200">
              <a:lnSpc>
                <a:spcPct val="107000"/>
              </a:lnSpc>
              <a:spcBef>
                <a:spcPts val="0"/>
              </a:spcBef>
              <a:spcAft>
                <a:spcPts val="800"/>
              </a:spcAft>
            </a:pP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Cormack, C. L., Jensen, E., Durham, C. O., Smith, G., &amp; Dumas, B. (2018). The 360-degree evaluation model: A method for assessing competency in graduate nursing students. A pilot research study.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Nurse education today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64</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132-137.</a:t>
            </a:r>
          </a:p>
          <a:p>
            <a:pPr marL="457200" marR="0" indent="-457200">
              <a:lnSpc>
                <a:spcPct val="107000"/>
              </a:lnSpc>
              <a:spcBef>
                <a:spcPts val="0"/>
              </a:spcBef>
              <a:spcAft>
                <a:spcPts val="800"/>
              </a:spcAft>
            </a:pP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Ngaithe, L. N.,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K’Aol</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G. O.,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Lewa</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P., &amp;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Ndwiga</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M. (2016). Effect of idealized influence and inspirational motivation on staff performance in state owned enterprises in Kenya.</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Puskar, K.,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Berju</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 Shi, X., &amp; McFadden, T. (2017). Nursing students and delegation.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Nursing made Incredibly Easy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15</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 6-8.</a:t>
            </a:r>
          </a:p>
          <a:p>
            <a:pPr marL="457200" marR="0" indent="-457200">
              <a:lnSpc>
                <a:spcPct val="107000"/>
              </a:lnSpc>
              <a:spcBef>
                <a:spcPts val="0"/>
              </a:spcBef>
              <a:spcAft>
                <a:spcPts val="800"/>
              </a:spcAft>
            </a:pP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Rosen, M. A.,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DiazGranados</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 Dietz, A. S., Benishek, L. E., Thompson, D., Pronovost, P. J., &amp; Weaver, S. J. (2018). Teamwork in healthcare: Key discoveries enabling safer, high-quality care.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American Psychologist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a:effectLst/>
                <a:latin typeface="Times New Roman" panose="02020603050405020304" pitchFamily="18" charset="0"/>
                <a:ea typeface="Calibri" panose="020F0502020204030204" pitchFamily="34" charset="0"/>
                <a:cs typeface="Times New Roman" panose="02020603050405020304" pitchFamily="18" charset="0"/>
              </a:rPr>
              <a:t>73</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(4), 433.</a:t>
            </a:r>
          </a:p>
        </p:txBody>
      </p:sp>
      <p:pic>
        <p:nvPicPr>
          <p:cNvPr id="8" name="Picture 7">
            <a:extLst>
              <a:ext uri="{FF2B5EF4-FFF2-40B4-BE49-F238E27FC236}">
                <a16:creationId xmlns:a16="http://schemas.microsoft.com/office/drawing/2014/main" xmlns="" id="{D5EA4C13-9ACF-42A0-BBD3-A8B8EF7AC7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5" name="Picture 4">
            <a:extLst>
              <a:ext uri="{FF2B5EF4-FFF2-40B4-BE49-F238E27FC236}">
                <a16:creationId xmlns:a16="http://schemas.microsoft.com/office/drawing/2014/main" xmlns="" id="{DDE9DDD3-0857-4C7E-9BF8-51EA839722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6" name="Picture 5">
            <a:extLst>
              <a:ext uri="{FF2B5EF4-FFF2-40B4-BE49-F238E27FC236}">
                <a16:creationId xmlns:a16="http://schemas.microsoft.com/office/drawing/2014/main" xmlns="" id="{0CD1F87B-2ED2-4FCF-9A5D-64E3B650433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9" name="Picture 8">
            <a:extLst>
              <a:ext uri="{FF2B5EF4-FFF2-40B4-BE49-F238E27FC236}">
                <a16:creationId xmlns:a16="http://schemas.microsoft.com/office/drawing/2014/main" xmlns="" id="{7D1028FD-6A59-48A0-9A88-9D81B189187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spTree>
    <p:extLst>
      <p:ext uri="{BB962C8B-B14F-4D97-AF65-F5344CB8AC3E}">
        <p14:creationId xmlns:p14="http://schemas.microsoft.com/office/powerpoint/2010/main" val="1756833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BBE05A8-1C17-4ACD-A66E-0451A8414EAC}"/>
              </a:ext>
            </a:extLst>
          </p:cNvPr>
          <p:cNvSpPr txBox="1"/>
          <p:nvPr/>
        </p:nvSpPr>
        <p:spPr>
          <a:xfrm>
            <a:off x="2841499" y="682534"/>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Introduction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D2256224-BE09-4093-96F1-B1AEFE342877}"/>
              </a:ext>
            </a:extLst>
          </p:cNvPr>
          <p:cNvSpPr txBox="1"/>
          <p:nvPr/>
        </p:nvSpPr>
        <p:spPr>
          <a:xfrm>
            <a:off x="337457" y="1533995"/>
            <a:ext cx="11854543" cy="4418967"/>
          </a:xfrm>
          <a:prstGeom prst="rect">
            <a:avLst/>
          </a:prstGeom>
          <a:noFill/>
        </p:spPr>
        <p:txBody>
          <a:bodyPr wrap="square">
            <a:spAutoFit/>
          </a:bodyPr>
          <a:lstStyle/>
          <a:p>
            <a:pPr marL="342900" marR="0" lvl="0" indent="-342900">
              <a:lnSpc>
                <a:spcPct val="200000"/>
              </a:lnSpc>
              <a:spcBef>
                <a:spcPts val="0"/>
              </a:spcBef>
              <a:spcAft>
                <a:spcPts val="0"/>
              </a:spcAft>
              <a:buFont typeface="Wingdings" panose="05000000000000000000" pitchFamily="2"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Leadership assessment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refers to the process of recognizing and characterizing an individual's unique attributes as they relate to leading, managing, and directing others, as well as how those characteristics fit into the criteria of a certain role.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Leadership style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are classifications of how a person behaves while leading a group.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Leadership style is used in healthcare, such as nursing, for optimal work performance among coworkers and when dealing with patients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xmlns="" id="{2EE9E676-3CB5-41D3-84F3-333753BEDE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7" name="Picture 6">
            <a:extLst>
              <a:ext uri="{FF2B5EF4-FFF2-40B4-BE49-F238E27FC236}">
                <a16:creationId xmlns:a16="http://schemas.microsoft.com/office/drawing/2014/main" xmlns="" id="{A7F74AA5-25AC-4F58-B2E2-854CD8ABB3B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9" name="Picture 8">
            <a:extLst>
              <a:ext uri="{FF2B5EF4-FFF2-40B4-BE49-F238E27FC236}">
                <a16:creationId xmlns:a16="http://schemas.microsoft.com/office/drawing/2014/main" xmlns="" id="{6AEA945A-597A-4EC1-B037-FE21F9BB8BB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10" name="Picture 9">
            <a:extLst>
              <a:ext uri="{FF2B5EF4-FFF2-40B4-BE49-F238E27FC236}">
                <a16:creationId xmlns:a16="http://schemas.microsoft.com/office/drawing/2014/main" xmlns="" id="{D3259A2C-0E56-4726-A824-65999BEC61E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pic>
        <p:nvPicPr>
          <p:cNvPr id="11" name="Picture 10">
            <a:extLst>
              <a:ext uri="{FF2B5EF4-FFF2-40B4-BE49-F238E27FC236}">
                <a16:creationId xmlns:a16="http://schemas.microsoft.com/office/drawing/2014/main" xmlns="" id="{40E1C79B-30FD-4D9C-86F6-282AF9E25FA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667439" y="457675"/>
            <a:ext cx="1658112" cy="1327811"/>
          </a:xfrm>
          <a:prstGeom prst="rect">
            <a:avLst/>
          </a:prstGeom>
        </p:spPr>
      </p:pic>
    </p:spTree>
    <p:extLst>
      <p:ext uri="{BB962C8B-B14F-4D97-AF65-F5344CB8AC3E}">
        <p14:creationId xmlns:p14="http://schemas.microsoft.com/office/powerpoint/2010/main" val="119976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5290F7-8E1D-4A59-9F0E-F8041ECE1877}"/>
              </a:ext>
            </a:extLst>
          </p:cNvPr>
          <p:cNvSpPr txBox="1"/>
          <p:nvPr/>
        </p:nvSpPr>
        <p:spPr>
          <a:xfrm>
            <a:off x="315685" y="172190"/>
            <a:ext cx="11560629" cy="593304"/>
          </a:xfrm>
          <a:prstGeom prst="rect">
            <a:avLst/>
          </a:prstGeom>
          <a:noFill/>
        </p:spPr>
        <p:txBody>
          <a:bodyPr wrap="square">
            <a:sp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Nursing Leadership Assessment and Leadership Style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AC771A0A-6937-47A5-84A7-D3C7A760ED0D}"/>
              </a:ext>
            </a:extLst>
          </p:cNvPr>
          <p:cNvSpPr txBox="1"/>
          <p:nvPr/>
        </p:nvSpPr>
        <p:spPr>
          <a:xfrm>
            <a:off x="1109471" y="1003063"/>
            <a:ext cx="10412185" cy="5854936"/>
          </a:xfrm>
          <a:prstGeom prst="rect">
            <a:avLst/>
          </a:prstGeom>
          <a:noFill/>
        </p:spPr>
        <p:txBody>
          <a:bodyPr wrap="square">
            <a:spAutoFit/>
          </a:bodyPr>
          <a:lstStyle/>
          <a:p>
            <a:pPr marL="342900" marR="0" lvl="0" indent="-342900">
              <a:lnSpc>
                <a:spcPts val="3360"/>
              </a:lnSpc>
              <a:spcBef>
                <a:spcPts val="0"/>
              </a:spcBef>
              <a:spcAft>
                <a:spcPts val="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With tools like evaluation, nurse leaders can attempt to meet the needs of advanced nursing roles.</a:t>
            </a:r>
          </a:p>
          <a:p>
            <a:pPr marL="342900" marR="0" lvl="0" indent="-342900">
              <a:lnSpc>
                <a:spcPts val="3360"/>
              </a:lnSpc>
              <a:spcBef>
                <a:spcPts val="0"/>
              </a:spcBef>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The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following are some evaluation tools to use:</a:t>
            </a:r>
          </a:p>
          <a:p>
            <a:pPr marL="800100" lvl="1" indent="-342900">
              <a:lnSpc>
                <a:spcPts val="336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360- degree evaluation- is a method for collecting feedback from an employee's subordinates, coworkers, and supervisors, as well as a self-evaluation by the individual. (Cormack, 2018</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336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Standards for establishing HWE (healthy Work Environment)- Nurse leaders are assessed through the fulfilment of the six standards that ensures compassionate care is given to patients.</a:t>
            </a:r>
          </a:p>
          <a:p>
            <a:pPr marL="800100" lvl="1" indent="-342900">
              <a:lnSpc>
                <a:spcPts val="3360"/>
              </a:lnSpc>
              <a:spcAft>
                <a:spcPts val="80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Nurse Manager Inventory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tool - encapsulates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qualities and traits that a good nurse manager should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possess.</a:t>
            </a:r>
          </a:p>
          <a:p>
            <a:pPr>
              <a:lnSpc>
                <a:spcPct val="107000"/>
              </a:lnSpc>
              <a:spcAft>
                <a:spcPts val="800"/>
              </a:spcAft>
            </a:pPr>
            <a:r>
              <a:rPr lang="en-US" sz="2000" b="1" dirty="0">
                <a:latin typeface="Times New Roman" panose="02020603050405020304" pitchFamily="18" charset="0"/>
                <a:ea typeface="Calibri" panose="020F0502020204030204" pitchFamily="34" charset="0"/>
                <a:cs typeface="Times New Roman" panose="02020603050405020304" pitchFamily="18" charset="0"/>
              </a:rPr>
              <a:t>Leadership Style</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buFont typeface="Wingdings" panose="05000000000000000000" pitchFamily="2" charset="2"/>
              <a:buChar char="Ø"/>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Transformational Leadership style is a good fit for nursing leadership.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ts val="3360"/>
              </a:lnSpc>
              <a:spcBef>
                <a:spcPts val="0"/>
              </a:spcBef>
              <a:spcAft>
                <a:spcPts val="800"/>
              </a:spcAft>
              <a:buFont typeface="Symbol" panose="05050102010706020507" pitchFamily="18" charset="2"/>
              <a:buChar char=""/>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xmlns="" id="{9BAE42FA-90EC-40D9-BAA6-C065EECDE3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9" name="Picture 8">
            <a:extLst>
              <a:ext uri="{FF2B5EF4-FFF2-40B4-BE49-F238E27FC236}">
                <a16:creationId xmlns:a16="http://schemas.microsoft.com/office/drawing/2014/main" xmlns="" id="{F73EFB39-5059-4029-A10F-06C640AAE1E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11" name="Picture 10">
            <a:extLst>
              <a:ext uri="{FF2B5EF4-FFF2-40B4-BE49-F238E27FC236}">
                <a16:creationId xmlns:a16="http://schemas.microsoft.com/office/drawing/2014/main" xmlns="" id="{6C090B27-53C0-4D5B-94DC-53DC4697A1E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13" name="Picture 12">
            <a:extLst>
              <a:ext uri="{FF2B5EF4-FFF2-40B4-BE49-F238E27FC236}">
                <a16:creationId xmlns:a16="http://schemas.microsoft.com/office/drawing/2014/main" xmlns="" id="{D4B395A0-E160-495C-8A1D-BC96F2708AA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93022" y="4738392"/>
            <a:ext cx="1683292" cy="1624486"/>
          </a:xfrm>
          <a:prstGeom prst="rect">
            <a:avLst/>
          </a:prstGeom>
        </p:spPr>
      </p:pic>
    </p:spTree>
    <p:extLst>
      <p:ext uri="{BB962C8B-B14F-4D97-AF65-F5344CB8AC3E}">
        <p14:creationId xmlns:p14="http://schemas.microsoft.com/office/powerpoint/2010/main" val="108645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A60BB60-C094-41F6-86E1-C7EC86523D50}"/>
              </a:ext>
            </a:extLst>
          </p:cNvPr>
          <p:cNvSpPr txBox="1"/>
          <p:nvPr/>
        </p:nvSpPr>
        <p:spPr>
          <a:xfrm>
            <a:off x="2886074" y="139534"/>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Emotional </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Intelligence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A4615DD3-BDF3-4112-95E2-08EE8E858C62}"/>
              </a:ext>
            </a:extLst>
          </p:cNvPr>
          <p:cNvSpPr txBox="1"/>
          <p:nvPr/>
        </p:nvSpPr>
        <p:spPr>
          <a:xfrm>
            <a:off x="919843" y="732838"/>
            <a:ext cx="10352314" cy="5478423"/>
          </a:xfrm>
          <a:prstGeom prst="rect">
            <a:avLst/>
          </a:prstGeom>
          <a:noFill/>
        </p:spPr>
        <p:txBody>
          <a:bodyPr wrap="square">
            <a:spAutoFit/>
          </a:bodyPr>
          <a:lstStyle/>
          <a:p>
            <a:pPr marL="342900" marR="0" lvl="0" indent="-342900">
              <a:lnSpc>
                <a:spcPct val="150000"/>
              </a:lnSpc>
              <a:spcBef>
                <a:spcPts val="0"/>
              </a:spcBef>
              <a:spcAft>
                <a:spcPts val="0"/>
              </a:spcAft>
              <a:buFont typeface="Wingdings" panose="05000000000000000000" pitchFamily="2" charset="2"/>
              <a:buChar char=""/>
            </a:pPr>
            <a:r>
              <a:rPr lang="en-US" sz="2000" spc="40" dirty="0">
                <a:effectLst/>
                <a:latin typeface="Times New Roman" panose="02020603050405020304" pitchFamily="18" charset="0"/>
                <a:ea typeface="Calibri" panose="020F0502020204030204" pitchFamily="34" charset="0"/>
                <a:cs typeface="Times New Roman" panose="02020603050405020304" pitchFamily="18" charset="0"/>
              </a:rPr>
              <a:t>Emotional intelligence is necessary for good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transformational</a:t>
            </a:r>
            <a:r>
              <a:rPr lang="en-US" sz="2000" spc="40" dirty="0">
                <a:effectLst/>
                <a:latin typeface="Times New Roman" panose="02020603050405020304" pitchFamily="18" charset="0"/>
                <a:ea typeface="Calibri" panose="020F0502020204030204" pitchFamily="34" charset="0"/>
                <a:cs typeface="Times New Roman" panose="02020603050405020304" pitchFamily="18" charset="0"/>
              </a:rPr>
              <a:t> leadership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50000"/>
              </a:lnSpc>
              <a:spcBef>
                <a:spcPts val="0"/>
              </a:spcBef>
              <a:spcAft>
                <a:spcPts val="0"/>
              </a:spcAft>
            </a:pPr>
            <a:r>
              <a:rPr lang="en-US" sz="2000" spc="40" dirty="0">
                <a:effectLst/>
                <a:latin typeface="Times New Roman" panose="02020603050405020304" pitchFamily="18" charset="0"/>
                <a:ea typeface="Calibri" panose="020F0502020204030204" pitchFamily="34" charset="0"/>
                <a:cs typeface="Times New Roman" panose="02020603050405020304" pitchFamily="18" charset="0"/>
              </a:rPr>
              <a:t>Emotional intelligence allows medical surgical unit leaders to adapt to the following leadership activities: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spcAft>
                <a:spcPts val="800"/>
              </a:spcAft>
              <a:buFont typeface="Symbol" panose="05050102010706020507" pitchFamily="18" charset="2"/>
              <a:buChar char=""/>
            </a:pP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reating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 clear vision- Create a vision for the services you want to provide for patients and service users.</a:t>
            </a:r>
          </a:p>
          <a:p>
            <a:pPr marL="800100" lvl="1" indent="-342900">
              <a:lnSpc>
                <a:spcPct val="150000"/>
              </a:lnSpc>
              <a:spcAft>
                <a:spcPts val="800"/>
              </a:spcAft>
              <a:buFont typeface="Symbol" panose="05050102010706020507" pitchFamily="18" charset="2"/>
              <a:buChar char=""/>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S</a:t>
            </a:r>
            <a:r>
              <a:rPr lang="en-US"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haring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that vision with others so that they will eagerly follow-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B</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e able to convey that vision to others in order to inspire and motivate them to collaborate with you.</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50000"/>
              </a:lnSpc>
              <a:spcBef>
                <a:spcPts val="830"/>
              </a:spcBef>
              <a:spcAft>
                <a:spcPts val="830"/>
              </a:spcAft>
              <a:buFont typeface="Symbol" panose="05050102010706020507" pitchFamily="18" charset="2"/>
              <a:buChar char=""/>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Giving the knowledge, information, and strategies needed to fulfill that vision </a:t>
            </a:r>
          </a:p>
          <a:p>
            <a:pPr marL="800100" lvl="1" indent="-342900">
              <a:lnSpc>
                <a:spcPct val="150000"/>
              </a:lnSpc>
              <a:spcBef>
                <a:spcPts val="830"/>
              </a:spcBef>
              <a:spcAft>
                <a:spcPts val="830"/>
              </a:spcAft>
              <a:buFont typeface="Symbol" panose="05050102010706020507" pitchFamily="18" charset="2"/>
              <a:buChar char=""/>
            </a:pPr>
            <a:r>
              <a:rPr lang="en-US"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Coordinating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and balancing all members' and stakeholders' competing interests</a:t>
            </a:r>
          </a:p>
          <a:p>
            <a:pPr marL="0" marR="0">
              <a:lnSpc>
                <a:spcPct val="200000"/>
              </a:lnSpc>
              <a:spcBef>
                <a:spcPts val="0"/>
              </a:spcBef>
              <a:spcAft>
                <a:spcPts val="80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xmlns="" id="{F92ED2EA-5261-46AD-B57C-C8D3C87F84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7" name="Picture 6">
            <a:extLst>
              <a:ext uri="{FF2B5EF4-FFF2-40B4-BE49-F238E27FC236}">
                <a16:creationId xmlns:a16="http://schemas.microsoft.com/office/drawing/2014/main" xmlns="" id="{7A915475-298C-4C52-A591-413B5300D98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8" name="Picture 7">
            <a:extLst>
              <a:ext uri="{FF2B5EF4-FFF2-40B4-BE49-F238E27FC236}">
                <a16:creationId xmlns:a16="http://schemas.microsoft.com/office/drawing/2014/main" xmlns="" id="{C8674A76-6288-49DF-9093-83CD2BFFE73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9" name="Picture 8">
            <a:extLst>
              <a:ext uri="{FF2B5EF4-FFF2-40B4-BE49-F238E27FC236}">
                <a16:creationId xmlns:a16="http://schemas.microsoft.com/office/drawing/2014/main" xmlns="" id="{5ACF4560-CEA0-4B77-8D4B-1511AEF8D50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pic>
        <p:nvPicPr>
          <p:cNvPr id="12" name="Picture 11">
            <a:extLst>
              <a:ext uri="{FF2B5EF4-FFF2-40B4-BE49-F238E27FC236}">
                <a16:creationId xmlns:a16="http://schemas.microsoft.com/office/drawing/2014/main" xmlns="" id="{C0F45F01-7C67-45B8-B3BE-4FDF7F18E2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31083" y="3903693"/>
            <a:ext cx="1637479" cy="1637479"/>
          </a:xfrm>
          <a:prstGeom prst="rect">
            <a:avLst/>
          </a:prstGeom>
        </p:spPr>
      </p:pic>
    </p:spTree>
    <p:extLst>
      <p:ext uri="{BB962C8B-B14F-4D97-AF65-F5344CB8AC3E}">
        <p14:creationId xmlns:p14="http://schemas.microsoft.com/office/powerpoint/2010/main" val="2666956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F020A9-7F4D-45F0-89DB-BAC2199FE98F}"/>
              </a:ext>
            </a:extLst>
          </p:cNvPr>
          <p:cNvSpPr txBox="1"/>
          <p:nvPr/>
        </p:nvSpPr>
        <p:spPr>
          <a:xfrm>
            <a:off x="2797247" y="89239"/>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Staffing</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4D47EEC4-0FBF-4D3D-A709-057EBD481483}"/>
              </a:ext>
            </a:extLst>
          </p:cNvPr>
          <p:cNvSpPr txBox="1"/>
          <p:nvPr/>
        </p:nvSpPr>
        <p:spPr>
          <a:xfrm>
            <a:off x="318080" y="422361"/>
            <a:ext cx="11702143" cy="6557373"/>
          </a:xfrm>
          <a:prstGeom prst="rect">
            <a:avLst/>
          </a:prstGeom>
          <a:noFill/>
        </p:spPr>
        <p:txBody>
          <a:bodyPr wrap="square">
            <a:spAutoFit/>
          </a:bodyPr>
          <a:lstStyle/>
          <a:p>
            <a:pPr marL="342900" marR="0" lvl="0" indent="-342900">
              <a:lnSpc>
                <a:spcPct val="150000"/>
              </a:lnSpc>
              <a:spcBef>
                <a:spcPts val="0"/>
              </a:spcBef>
              <a:spcAft>
                <a:spcPts val="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following are some of the ways that transformational leadership will affect the staffing of a medical surgical unit:</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Inspirational Motivation- comprises placing people in the appropriate job position and encouraging them to become more aware of and committed to the purpose and vision. (Ngaithe, 2016)</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Intellectual Stimulation-having a leader who supports critical thinking and problem-solving, as well as innovation and creativity among staffs.</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Idealized Influence - covers activities that make staffs feel proud to be connected with the departmental leader.</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Individualized consideration- The extent to which the departmental leader attends to each employee's needs, acts as a mentor or coach, and listens to the employee's concerns.</a:t>
            </a:r>
          </a:p>
          <a:p>
            <a:pPr marL="342900" marR="0" lvl="0" indent="-342900">
              <a:lnSpc>
                <a:spcPct val="150000"/>
              </a:lnSpc>
              <a:spcBef>
                <a:spcPts val="0"/>
              </a:spcBef>
              <a:spcAft>
                <a:spcPts val="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Best staffing model for medical surgical unit would be:</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Staffing quality.</a:t>
            </a:r>
          </a:p>
          <a:p>
            <a:pPr marL="800100" lvl="1" indent="-342900">
              <a:lnSpc>
                <a:spcPct val="150000"/>
              </a:lnSpc>
              <a:spcAft>
                <a:spcPts val="80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It will almost certainly have a favorable influence on HR outcomes like as recruitment, performance, retention, attendance, and satisfaction, among others.</a:t>
            </a:r>
          </a:p>
        </p:txBody>
      </p:sp>
      <p:pic>
        <p:nvPicPr>
          <p:cNvPr id="6" name="Picture 5">
            <a:extLst>
              <a:ext uri="{FF2B5EF4-FFF2-40B4-BE49-F238E27FC236}">
                <a16:creationId xmlns:a16="http://schemas.microsoft.com/office/drawing/2014/main" xmlns="" id="{329F9049-D9BD-4CD5-89F3-E10DF9B0C2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6229709"/>
            <a:ext cx="876299" cy="628290"/>
          </a:xfrm>
          <a:prstGeom prst="rect">
            <a:avLst/>
          </a:prstGeom>
        </p:spPr>
      </p:pic>
      <p:pic>
        <p:nvPicPr>
          <p:cNvPr id="8" name="Picture 7">
            <a:extLst>
              <a:ext uri="{FF2B5EF4-FFF2-40B4-BE49-F238E27FC236}">
                <a16:creationId xmlns:a16="http://schemas.microsoft.com/office/drawing/2014/main" xmlns="" id="{06233CAE-D2C4-48A0-B8C9-EE3C512D58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24864" y="4403184"/>
            <a:ext cx="2695359" cy="1826525"/>
          </a:xfrm>
          <a:prstGeom prst="rect">
            <a:avLst/>
          </a:prstGeom>
        </p:spPr>
      </p:pic>
      <p:pic>
        <p:nvPicPr>
          <p:cNvPr id="7" name="Picture 6">
            <a:extLst>
              <a:ext uri="{FF2B5EF4-FFF2-40B4-BE49-F238E27FC236}">
                <a16:creationId xmlns:a16="http://schemas.microsoft.com/office/drawing/2014/main" xmlns="" id="{25207B46-0E66-4C1F-A0FC-5042D40C051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23408" y="89239"/>
            <a:ext cx="1463040" cy="1463040"/>
          </a:xfrm>
          <a:prstGeom prst="rect">
            <a:avLst/>
          </a:prstGeom>
        </p:spPr>
      </p:pic>
      <p:pic>
        <p:nvPicPr>
          <p:cNvPr id="9" name="Picture 8">
            <a:extLst>
              <a:ext uri="{FF2B5EF4-FFF2-40B4-BE49-F238E27FC236}">
                <a16:creationId xmlns:a16="http://schemas.microsoft.com/office/drawing/2014/main" xmlns="" id="{BF495CF8-2120-4D9D-9CEE-18EC9B7A8CB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8080" y="-144954"/>
            <a:ext cx="1172067" cy="1172067"/>
          </a:xfrm>
          <a:prstGeom prst="rect">
            <a:avLst/>
          </a:prstGeom>
        </p:spPr>
      </p:pic>
      <p:pic>
        <p:nvPicPr>
          <p:cNvPr id="10" name="Picture 9">
            <a:extLst>
              <a:ext uri="{FF2B5EF4-FFF2-40B4-BE49-F238E27FC236}">
                <a16:creationId xmlns:a16="http://schemas.microsoft.com/office/drawing/2014/main" xmlns="" id="{E0C4F82A-ED2D-45A1-91C2-1965947C233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spTree>
    <p:extLst>
      <p:ext uri="{BB962C8B-B14F-4D97-AF65-F5344CB8AC3E}">
        <p14:creationId xmlns:p14="http://schemas.microsoft.com/office/powerpoint/2010/main" val="211975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968EEC7-3697-4792-84B4-34F0EE37789F}"/>
              </a:ext>
            </a:extLst>
          </p:cNvPr>
          <p:cNvSpPr txBox="1"/>
          <p:nvPr/>
        </p:nvSpPr>
        <p:spPr>
          <a:xfrm>
            <a:off x="3046640" y="0"/>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Effective Teamwork</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3CCAD07D-162A-40EC-8167-01500933EB8D}"/>
              </a:ext>
            </a:extLst>
          </p:cNvPr>
          <p:cNvSpPr txBox="1"/>
          <p:nvPr/>
        </p:nvSpPr>
        <p:spPr>
          <a:xfrm>
            <a:off x="327877" y="1230061"/>
            <a:ext cx="11642271" cy="3785652"/>
          </a:xfrm>
          <a:prstGeom prst="rect">
            <a:avLst/>
          </a:prstGeom>
          <a:noFill/>
        </p:spPr>
        <p:txBody>
          <a:bodyPr wrap="square">
            <a:spAutoFit/>
          </a:bodyPr>
          <a:lstStyle/>
          <a:p>
            <a:pPr marL="342900" marR="0" lvl="0" indent="-342900">
              <a:lnSpc>
                <a:spcPct val="150000"/>
              </a:lnSpc>
              <a:spcBef>
                <a:spcPts val="0"/>
              </a:spcBef>
              <a:spcAft>
                <a:spcPts val="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following are some of the ways that transformational leadership affects teamwork in the medical surgical unit:</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Effective communication- leaders ensure exchanging of ideas, thoughts, knowledge, and information in order to achieve the goal or intention in the most efficient way feasible. (Rosen, 2018)</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Adaptability among staffs-assures that all medical surgical unit employees can quickly learn new skills and behaviors in response to changing conditions</a:t>
            </a: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Trustworthiness among team members – involves leading by examples an showing trust to others</a:t>
            </a:r>
          </a:p>
          <a:p>
            <a:pPr marL="800100" lvl="1" indent="-342900">
              <a:lnSpc>
                <a:spcPct val="150000"/>
              </a:lnSpc>
              <a:spcAft>
                <a:spcPts val="80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Knowing the plan and sticking to it – ensures nursing Team’s credibility</a:t>
            </a:r>
          </a:p>
        </p:txBody>
      </p:sp>
      <p:pic>
        <p:nvPicPr>
          <p:cNvPr id="6" name="Picture 5">
            <a:extLst>
              <a:ext uri="{FF2B5EF4-FFF2-40B4-BE49-F238E27FC236}">
                <a16:creationId xmlns:a16="http://schemas.microsoft.com/office/drawing/2014/main" xmlns="" id="{7B123A1B-E98D-4C4A-B11C-39456F6E91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8" name="Picture 7">
            <a:extLst>
              <a:ext uri="{FF2B5EF4-FFF2-40B4-BE49-F238E27FC236}">
                <a16:creationId xmlns:a16="http://schemas.microsoft.com/office/drawing/2014/main" xmlns="" id="{CBFCECED-4317-4730-876B-316B0E1D08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73184" y="5164023"/>
            <a:ext cx="2496964" cy="1661616"/>
          </a:xfrm>
          <a:prstGeom prst="rect">
            <a:avLst/>
          </a:prstGeom>
        </p:spPr>
      </p:pic>
      <p:pic>
        <p:nvPicPr>
          <p:cNvPr id="7" name="Picture 6">
            <a:extLst>
              <a:ext uri="{FF2B5EF4-FFF2-40B4-BE49-F238E27FC236}">
                <a16:creationId xmlns:a16="http://schemas.microsoft.com/office/drawing/2014/main" xmlns="" id="{9D27569E-CC20-42C5-AAE3-0AFDB4C610E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9" name="Picture 8">
            <a:extLst>
              <a:ext uri="{FF2B5EF4-FFF2-40B4-BE49-F238E27FC236}">
                <a16:creationId xmlns:a16="http://schemas.microsoft.com/office/drawing/2014/main" xmlns="" id="{EF8278B9-7C9F-4283-A252-B30A7C76408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10" name="Picture 9">
            <a:extLst>
              <a:ext uri="{FF2B5EF4-FFF2-40B4-BE49-F238E27FC236}">
                <a16:creationId xmlns:a16="http://schemas.microsoft.com/office/drawing/2014/main" xmlns="" id="{24474BC7-EB1E-4070-9874-5F0FDF7014C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spTree>
    <p:extLst>
      <p:ext uri="{BB962C8B-B14F-4D97-AF65-F5344CB8AC3E}">
        <p14:creationId xmlns:p14="http://schemas.microsoft.com/office/powerpoint/2010/main" val="263358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59DC869-B48E-4A87-8302-BC451B69750E}"/>
              </a:ext>
            </a:extLst>
          </p:cNvPr>
          <p:cNvSpPr txBox="1"/>
          <p:nvPr/>
        </p:nvSpPr>
        <p:spPr>
          <a:xfrm>
            <a:off x="2759016" y="100682"/>
            <a:ext cx="6098720" cy="530594"/>
          </a:xfrm>
          <a:prstGeom prst="rect">
            <a:avLst/>
          </a:prstGeom>
          <a:noFill/>
        </p:spPr>
        <p:txBody>
          <a:bodyPr wrap="square">
            <a:spAutoFit/>
          </a:bodyPr>
          <a:lstStyle/>
          <a:p>
            <a:pPr marL="1063625"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Delegation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F0D558DB-9A30-49AB-BBAF-B98BEB8F3DEE}"/>
              </a:ext>
            </a:extLst>
          </p:cNvPr>
          <p:cNvSpPr txBox="1"/>
          <p:nvPr/>
        </p:nvSpPr>
        <p:spPr>
          <a:xfrm>
            <a:off x="734786" y="863558"/>
            <a:ext cx="11457214" cy="4913333"/>
          </a:xfrm>
          <a:prstGeom prst="rect">
            <a:avLst/>
          </a:prstGeom>
          <a:noFill/>
        </p:spPr>
        <p:txBody>
          <a:bodyPr wrap="square">
            <a:spAutoFit/>
          </a:bodyPr>
          <a:lstStyle/>
          <a:p>
            <a:pPr marL="342900" marR="0" lvl="0" indent="-342900">
              <a:lnSpc>
                <a:spcPts val="2880"/>
              </a:lnSpc>
              <a:spcBef>
                <a:spcPts val="0"/>
              </a:spcBef>
              <a:spcAft>
                <a:spcPts val="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Five rights of delegation (Puskar, 2017)</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Right task- entails deciding which duties should be assigned.</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Right person- comprises delegating the assignment to a registered individual with the necessary skills and experience to securely accomplish the task.</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Right circumstance- entails having the necessary tools and resources to do the task</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Right supervision- In all delegation scenarios, guarantees that appropriate supervision is present.</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Right direction and communication- The delegator must provide the delegatee with clear instructions and communication.</a:t>
            </a:r>
          </a:p>
          <a:p>
            <a:pPr marL="342900" marR="0" lvl="0" indent="-342900">
              <a:lnSpc>
                <a:spcPts val="2880"/>
              </a:lnSpc>
              <a:spcBef>
                <a:spcPts val="0"/>
              </a:spcBef>
              <a:spcAft>
                <a:spcPts val="0"/>
              </a:spcAft>
              <a:buFont typeface="Wingdings" panose="05000000000000000000" pitchFamily="2"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transformational leadership style will be used to delegate duties in the following ways.</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Staff competencies should be matched to duties.</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Set goals that are practical, attainable, and quantifiable.</a:t>
            </a:r>
          </a:p>
          <a:p>
            <a:pPr marL="800100" lvl="1" indent="-342900">
              <a:lnSpc>
                <a:spcPts val="288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Before delegating, identify potential issues and impediments.</a:t>
            </a:r>
          </a:p>
          <a:p>
            <a:pPr marL="800100" lvl="1" indent="-342900">
              <a:lnSpc>
                <a:spcPts val="2880"/>
              </a:lnSpc>
              <a:spcAft>
                <a:spcPts val="80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Make available the necessary resources and consultants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xmlns="" id="{9559BAD7-D11C-40E4-96D4-5C8266EE1D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987535"/>
            <a:ext cx="1381125" cy="990241"/>
          </a:xfrm>
          <a:prstGeom prst="rect">
            <a:avLst/>
          </a:prstGeom>
        </p:spPr>
      </p:pic>
      <p:pic>
        <p:nvPicPr>
          <p:cNvPr id="7" name="Picture 6">
            <a:extLst>
              <a:ext uri="{FF2B5EF4-FFF2-40B4-BE49-F238E27FC236}">
                <a16:creationId xmlns:a16="http://schemas.microsoft.com/office/drawing/2014/main" xmlns="" id="{57D620D2-6F81-4A16-B09A-C0322DDDB8C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8" name="Picture 7">
            <a:extLst>
              <a:ext uri="{FF2B5EF4-FFF2-40B4-BE49-F238E27FC236}">
                <a16:creationId xmlns:a16="http://schemas.microsoft.com/office/drawing/2014/main" xmlns="" id="{C5DA3877-0355-42D9-B205-A085A41C7E0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9" name="Picture 8">
            <a:extLst>
              <a:ext uri="{FF2B5EF4-FFF2-40B4-BE49-F238E27FC236}">
                <a16:creationId xmlns:a16="http://schemas.microsoft.com/office/drawing/2014/main" xmlns="" id="{2925840F-55EA-4D2A-8CCB-0181287A27E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pic>
        <p:nvPicPr>
          <p:cNvPr id="4" name="Picture 3">
            <a:extLst>
              <a:ext uri="{FF2B5EF4-FFF2-40B4-BE49-F238E27FC236}">
                <a16:creationId xmlns:a16="http://schemas.microsoft.com/office/drawing/2014/main" xmlns="" id="{E1236BA9-B2F5-4BA1-9FD0-B39015E334D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857736" y="3973741"/>
            <a:ext cx="3085714" cy="2641270"/>
          </a:xfrm>
          <a:prstGeom prst="rect">
            <a:avLst/>
          </a:prstGeom>
        </p:spPr>
      </p:pic>
    </p:spTree>
    <p:extLst>
      <p:ext uri="{BB962C8B-B14F-4D97-AF65-F5344CB8AC3E}">
        <p14:creationId xmlns:p14="http://schemas.microsoft.com/office/powerpoint/2010/main" val="516713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454A2C1-D583-4D24-9E73-136C9A4E6D4C}"/>
              </a:ext>
            </a:extLst>
          </p:cNvPr>
          <p:cNvSpPr txBox="1"/>
          <p:nvPr/>
        </p:nvSpPr>
        <p:spPr>
          <a:xfrm>
            <a:off x="2739119" y="0"/>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Evaluation of staff</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E74DA42F-64F4-43DC-AAFB-1D70F0F6CCD9}"/>
              </a:ext>
            </a:extLst>
          </p:cNvPr>
          <p:cNvSpPr txBox="1"/>
          <p:nvPr/>
        </p:nvSpPr>
        <p:spPr>
          <a:xfrm>
            <a:off x="962732" y="543325"/>
            <a:ext cx="9862457" cy="4191981"/>
          </a:xfrm>
          <a:prstGeom prst="rect">
            <a:avLst/>
          </a:prstGeom>
          <a:noFill/>
        </p:spPr>
        <p:txBody>
          <a:bodyPr wrap="square">
            <a:spAutoFit/>
          </a:bodyPr>
          <a:lstStyle/>
          <a:p>
            <a:pPr marR="0" lvl="0">
              <a:lnSpc>
                <a:spcPct val="150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following criteria will be used to evaluate staff in a transformational leadership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style: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Quality of work- entails evaluating staffs by checking on accuracy, thoroughness and competence in their work (Ngaithe, 2016</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Goals and target achieved- involves evaluating tasks given to staffs to identify if they are towards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success.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Level of productivity- entails assessing the degree of productivity of an employee over a period of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time.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spcAft>
                <a:spcPts val="80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Initiative and motivation - comprises assessing an employee's capacity to do a task without the need for a nudge from their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employer.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xmlns="" id="{2E067897-1A0A-4019-948F-E405C20D60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7" name="Picture 6">
            <a:extLst>
              <a:ext uri="{FF2B5EF4-FFF2-40B4-BE49-F238E27FC236}">
                <a16:creationId xmlns:a16="http://schemas.microsoft.com/office/drawing/2014/main" xmlns="" id="{14353F9B-80D0-4DC4-8808-CC76EECB936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79024" y="5479033"/>
            <a:ext cx="1840992" cy="1378967"/>
          </a:xfrm>
          <a:prstGeom prst="rect">
            <a:avLst/>
          </a:prstGeom>
        </p:spPr>
      </p:pic>
      <p:pic>
        <p:nvPicPr>
          <p:cNvPr id="8" name="Picture 7">
            <a:extLst>
              <a:ext uri="{FF2B5EF4-FFF2-40B4-BE49-F238E27FC236}">
                <a16:creationId xmlns:a16="http://schemas.microsoft.com/office/drawing/2014/main" xmlns="" id="{E77B3AF7-02EC-48BA-ADCD-58F0843327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9" name="Picture 8">
            <a:extLst>
              <a:ext uri="{FF2B5EF4-FFF2-40B4-BE49-F238E27FC236}">
                <a16:creationId xmlns:a16="http://schemas.microsoft.com/office/drawing/2014/main" xmlns="" id="{EE5F6715-7CA7-4E4E-B051-4B405FA8F45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10" name="Picture 9">
            <a:extLst>
              <a:ext uri="{FF2B5EF4-FFF2-40B4-BE49-F238E27FC236}">
                <a16:creationId xmlns:a16="http://schemas.microsoft.com/office/drawing/2014/main" xmlns="" id="{E370A1A2-EAC8-4780-999D-4BB228D1BD1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spTree>
    <p:extLst>
      <p:ext uri="{BB962C8B-B14F-4D97-AF65-F5344CB8AC3E}">
        <p14:creationId xmlns:p14="http://schemas.microsoft.com/office/powerpoint/2010/main" val="2595956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DD536E1-CA5E-4365-8F4F-92833A49FEBB}"/>
              </a:ext>
            </a:extLst>
          </p:cNvPr>
          <p:cNvSpPr txBox="1"/>
          <p:nvPr/>
        </p:nvSpPr>
        <p:spPr>
          <a:xfrm>
            <a:off x="2841499" y="720229"/>
            <a:ext cx="6098720" cy="530594"/>
          </a:xfrm>
          <a:prstGeom prst="rect">
            <a:avLst/>
          </a:prstGeom>
          <a:noFill/>
        </p:spPr>
        <p:txBody>
          <a:bodyPr wrap="square">
            <a:spAutoFit/>
          </a:bodyPr>
          <a:lstStyle/>
          <a:p>
            <a:pPr marL="0" marR="0" algn="ctr">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Conclusion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C61C1022-69C7-4276-A126-8AFE98E0368E}"/>
              </a:ext>
            </a:extLst>
          </p:cNvPr>
          <p:cNvSpPr txBox="1"/>
          <p:nvPr/>
        </p:nvSpPr>
        <p:spPr>
          <a:xfrm>
            <a:off x="473527" y="1379248"/>
            <a:ext cx="11511643" cy="2460738"/>
          </a:xfrm>
          <a:prstGeom prst="rect">
            <a:avLst/>
          </a:prstGeom>
          <a:noFill/>
        </p:spPr>
        <p:txBody>
          <a:bodyPr wrap="square">
            <a:spAutoFit/>
          </a:bodyPr>
          <a:lstStyle/>
          <a:p>
            <a:pPr marL="342900" marR="0" lvl="0" indent="-342900">
              <a:lnSpc>
                <a:spcPct val="200000"/>
              </a:lnSpc>
              <a:spcBef>
                <a:spcPts val="0"/>
              </a:spcBef>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One thing will always stay constant in the </a:t>
            </a:r>
            <a:r>
              <a:rPr lang="en-US" sz="2000" dirty="0" err="1" smtClean="0">
                <a:effectLst/>
                <a:latin typeface="Times New Roman" panose="02020603050405020304" pitchFamily="18" charset="0"/>
                <a:ea typeface="Calibri" panose="020F0502020204030204" pitchFamily="34" charset="0"/>
                <a:cs typeface="Times New Roman" panose="02020603050405020304" pitchFamily="18" charset="0"/>
              </a:rPr>
              <a:t>everchanging</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healthcare industry:  nurse leadership has a direct impact on an organization's drive, performance, and people.</a:t>
            </a:r>
          </a:p>
          <a:p>
            <a:pPr marL="342900" marR="0" lvl="0" indent="-342900">
              <a:lnSpc>
                <a:spcPct val="200000"/>
              </a:lnSpc>
              <a:spcBef>
                <a:spcPts val="0"/>
              </a:spcBef>
              <a:spcAft>
                <a:spcPts val="80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Hospitals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and health systems that recognize the value of nurse leadership in change implementation will be better positioned to impact patient safety and quality initiatives.</a:t>
            </a:r>
          </a:p>
        </p:txBody>
      </p:sp>
      <p:pic>
        <p:nvPicPr>
          <p:cNvPr id="6" name="Picture 5">
            <a:extLst>
              <a:ext uri="{FF2B5EF4-FFF2-40B4-BE49-F238E27FC236}">
                <a16:creationId xmlns:a16="http://schemas.microsoft.com/office/drawing/2014/main" xmlns="" id="{EED87C5C-DDC5-4115-A72D-2744D70E7D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67758"/>
            <a:ext cx="1381125" cy="990241"/>
          </a:xfrm>
          <a:prstGeom prst="rect">
            <a:avLst/>
          </a:prstGeom>
        </p:spPr>
      </p:pic>
      <p:pic>
        <p:nvPicPr>
          <p:cNvPr id="7" name="Picture 6">
            <a:extLst>
              <a:ext uri="{FF2B5EF4-FFF2-40B4-BE49-F238E27FC236}">
                <a16:creationId xmlns:a16="http://schemas.microsoft.com/office/drawing/2014/main" xmlns="" id="{31AF0EC3-D7CA-4304-B6C4-371534BD9C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6938" y="322446"/>
            <a:ext cx="1463040" cy="1463040"/>
          </a:xfrm>
          <a:prstGeom prst="rect">
            <a:avLst/>
          </a:prstGeom>
        </p:spPr>
      </p:pic>
      <p:pic>
        <p:nvPicPr>
          <p:cNvPr id="8" name="Picture 7">
            <a:extLst>
              <a:ext uri="{FF2B5EF4-FFF2-40B4-BE49-F238E27FC236}">
                <a16:creationId xmlns:a16="http://schemas.microsoft.com/office/drawing/2014/main" xmlns="" id="{5AB406D4-ED95-45C6-8E97-D97DD869F8A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3438" y="141466"/>
            <a:ext cx="1172067" cy="1172067"/>
          </a:xfrm>
          <a:prstGeom prst="rect">
            <a:avLst/>
          </a:prstGeom>
        </p:spPr>
      </p:pic>
      <p:pic>
        <p:nvPicPr>
          <p:cNvPr id="9" name="Picture 8">
            <a:extLst>
              <a:ext uri="{FF2B5EF4-FFF2-40B4-BE49-F238E27FC236}">
                <a16:creationId xmlns:a16="http://schemas.microsoft.com/office/drawing/2014/main" xmlns="" id="{1F154407-3E78-41AD-8625-1A4EC009010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8384" y="6148787"/>
            <a:ext cx="1064950" cy="1064950"/>
          </a:xfrm>
          <a:prstGeom prst="rect">
            <a:avLst/>
          </a:prstGeom>
        </p:spPr>
      </p:pic>
    </p:spTree>
    <p:extLst>
      <p:ext uri="{BB962C8B-B14F-4D97-AF65-F5344CB8AC3E}">
        <p14:creationId xmlns:p14="http://schemas.microsoft.com/office/powerpoint/2010/main" val="405325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TotalTime>
  <Words>2282</Words>
  <Application>Microsoft Office PowerPoint</Application>
  <PresentationFormat>Widescreen</PresentationFormat>
  <Paragraphs>89</Paragraphs>
  <Slides>10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254717122591</dc:creator>
  <cp:lastModifiedBy>GEOFF</cp:lastModifiedBy>
  <cp:revision>29</cp:revision>
  <dcterms:created xsi:type="dcterms:W3CDTF">2021-07-03T05:40:33Z</dcterms:created>
  <dcterms:modified xsi:type="dcterms:W3CDTF">2021-07-06T09:37:47Z</dcterms:modified>
</cp:coreProperties>
</file>